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notesMasterIdLst>
    <p:notesMasterId r:id="rId14"/>
  </p:notesMasterIdLst>
  <p:sldIdLst>
    <p:sldId id="256" r:id="rId13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94" r:id="rId28"/>
    <p:sldId id="300" r:id="rId29"/>
    <p:sldId id="295" r:id="rId30"/>
    <p:sldId id="296" r:id="rId31"/>
    <p:sldId id="297" r:id="rId32"/>
    <p:sldId id="298" r:id="rId33"/>
    <p:sldId id="299" r:id="rId34"/>
    <p:sldId id="301" r:id="rId35"/>
    <p:sldId id="271" r:id="rId36"/>
    <p:sldId id="272" r:id="rId37"/>
    <p:sldId id="273" r:id="rId38"/>
    <p:sldId id="303" r:id="rId39"/>
    <p:sldId id="304" r:id="rId40"/>
    <p:sldId id="274" r:id="rId41"/>
    <p:sldId id="275" r:id="rId42"/>
    <p:sldId id="276" r:id="rId43"/>
    <p:sldId id="307" r:id="rId44"/>
    <p:sldId id="308" r:id="rId45"/>
    <p:sldId id="309" r:id="rId46"/>
    <p:sldId id="306" r:id="rId47"/>
    <p:sldId id="278" r:id="rId48"/>
    <p:sldId id="279" r:id="rId49"/>
    <p:sldId id="280" r:id="rId50"/>
    <p:sldId id="282" r:id="rId51"/>
    <p:sldId id="313" r:id="rId52"/>
    <p:sldId id="310" r:id="rId53"/>
    <p:sldId id="281" r:id="rId54"/>
    <p:sldId id="314" r:id="rId55"/>
    <p:sldId id="316" r:id="rId56"/>
    <p:sldId id="317" r:id="rId57"/>
    <p:sldId id="318" r:id="rId58"/>
    <p:sldId id="312" r:id="rId59"/>
    <p:sldId id="285" r:id="rId60"/>
    <p:sldId id="286" r:id="rId61"/>
    <p:sldId id="321" r:id="rId62"/>
    <p:sldId id="322" r:id="rId63"/>
    <p:sldId id="323" r:id="rId64"/>
    <p:sldId id="320" r:id="rId65"/>
    <p:sldId id="287" r:id="rId66"/>
    <p:sldId id="319" r:id="rId67"/>
    <p:sldId id="305" r:id="rId68"/>
    <p:sldId id="288" r:id="rId69"/>
    <p:sldId id="289" r:id="rId70"/>
    <p:sldId id="293" r:id="rId71"/>
    <p:sldId id="291" r:id="rId72"/>
    <p:sldId id="292" r:id="rId7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719182" cy="4719182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60.xml"/><Relationship Id="rId72" Type="http://schemas.openxmlformats.org/officeDocument/2006/relationships/slide" Target="slides/slide59.xml"/><Relationship Id="rId71" Type="http://schemas.openxmlformats.org/officeDocument/2006/relationships/slide" Target="slides/slide58.xml"/><Relationship Id="rId70" Type="http://schemas.openxmlformats.org/officeDocument/2006/relationships/slide" Target="slides/slide57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6.xml"/><Relationship Id="rId68" Type="http://schemas.openxmlformats.org/officeDocument/2006/relationships/slide" Target="slides/slide55.xml"/><Relationship Id="rId67" Type="http://schemas.openxmlformats.org/officeDocument/2006/relationships/slide" Target="slides/slide54.xml"/><Relationship Id="rId66" Type="http://schemas.openxmlformats.org/officeDocument/2006/relationships/slide" Target="slides/slide53.xml"/><Relationship Id="rId65" Type="http://schemas.openxmlformats.org/officeDocument/2006/relationships/slide" Target="slides/slide52.xml"/><Relationship Id="rId64" Type="http://schemas.openxmlformats.org/officeDocument/2006/relationships/slide" Target="slides/slide51.xml"/><Relationship Id="rId63" Type="http://schemas.openxmlformats.org/officeDocument/2006/relationships/slide" Target="slides/slide50.xml"/><Relationship Id="rId62" Type="http://schemas.openxmlformats.org/officeDocument/2006/relationships/slide" Target="slides/slide49.xml"/><Relationship Id="rId61" Type="http://schemas.openxmlformats.org/officeDocument/2006/relationships/slide" Target="slides/slide48.xml"/><Relationship Id="rId60" Type="http://schemas.openxmlformats.org/officeDocument/2006/relationships/slide" Target="slides/slide47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6.xml"/><Relationship Id="rId58" Type="http://schemas.openxmlformats.org/officeDocument/2006/relationships/slide" Target="slides/slide45.xml"/><Relationship Id="rId57" Type="http://schemas.openxmlformats.org/officeDocument/2006/relationships/slide" Target="slides/slide44.xml"/><Relationship Id="rId56" Type="http://schemas.openxmlformats.org/officeDocument/2006/relationships/slide" Target="slides/slide43.xml"/><Relationship Id="rId55" Type="http://schemas.openxmlformats.org/officeDocument/2006/relationships/slide" Target="slides/slide42.xml"/><Relationship Id="rId54" Type="http://schemas.openxmlformats.org/officeDocument/2006/relationships/slide" Target="slides/slide41.xml"/><Relationship Id="rId53" Type="http://schemas.openxmlformats.org/officeDocument/2006/relationships/slide" Target="slides/slide40.xml"/><Relationship Id="rId52" Type="http://schemas.openxmlformats.org/officeDocument/2006/relationships/slide" Target="slides/slide39.xml"/><Relationship Id="rId51" Type="http://schemas.openxmlformats.org/officeDocument/2006/relationships/slide" Target="slides/slide38.xml"/><Relationship Id="rId50" Type="http://schemas.openxmlformats.org/officeDocument/2006/relationships/slide" Target="slides/slide37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6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0" Type="http://schemas.openxmlformats.org/officeDocument/2006/relationships/slide" Target="slides/slide27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slide" Target="slides/slide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55" name="Shape 155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09" name="Shape 20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Naquele contexto, Rick era o maioral.</a:t>
            </a:r>
            <a:endParaRPr lang="pt-BR" sz="2000">
              <a:solidFill>
                <a:schemeClr val="dk1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A empresa estava uma bagunça. Ele detinha o conhecimento sobre a ferramenta/sistema.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14" name="Shape 214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19" name="Shape 21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A equipe restante?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Ficava só nas beiradas, de olho.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 entregando os grandes problemas para a estrela principal</a:t>
            </a:r>
          </a:p>
        </p:txBody>
      </p:sp>
      <p:sp>
        <p:nvSpPr>
          <p:cNvPr id="224" name="Shape 224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29" name="Shape 22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>
              <a:sym typeface="+mn-ea"/>
            </a:endParaRPr>
          </a:p>
          <a:p>
            <a:r>
              <a:rPr lang="pt-BR">
                <a:sym typeface="+mn-ea"/>
              </a:rPr>
              <a:t>“Tenho muito código a fazer!”</a:t>
            </a:r>
            <a:endParaRPr lang="pt-BR"/>
          </a:p>
          <a:p>
            <a:endParaRPr lang="pt-B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</a:t>
            </a:r>
            <a:r>
              <a:rPr lang="x-none" altLang="pt-BR">
                <a:sym typeface="+mn-ea"/>
              </a:rPr>
              <a:t>parou de ir nas reuniões</a:t>
            </a:r>
            <a:endParaRPr lang="x-none" altLang="pt-BR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começou a trabalhar sozinho;</a:t>
            </a:r>
            <a:endParaRPr lang="pt-B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não treinava ninguém </a:t>
            </a:r>
            <a:r>
              <a:rPr lang="x-none" altLang="pt-BR">
                <a:sym typeface="+mn-ea"/>
              </a:rPr>
              <a:t>e nem fazia mais treinamentos para com ele</a:t>
            </a:r>
            <a:endParaRPr lang="x-none" altLang="pt-BR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62" name="Shape 162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não treinava ninguém</a:t>
            </a:r>
            <a:endParaRPr lang="x-none" altLang="pt-BR"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 b="1">
                <a:sym typeface="+mn-ea"/>
              </a:rPr>
              <a:t>Rick</a:t>
            </a:r>
            <a:r>
              <a:rPr lang="pt-BR">
                <a:sym typeface="+mn-ea"/>
              </a:rPr>
              <a:t> construiu tudo o que precisava do zero porque era infinitamente melhor do que as pequenas ofertas dos meros mortais.</a:t>
            </a:r>
            <a:endParaRPr lang="pt-B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Se Rick não precisava de ninguém, bugs e novas funcionalidades começam a entrar na fila dele.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Com isso, o backlog começou a piscar atrás de Rick.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No dashboard do projeto, bandeiras verdes mudaram para amarelo. E de amarelo, mudaram para vermelho. O vermelho começou a piscar. Um por um, as tasks mudaram seus status para “Impedida”.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 mundo estava esperando por Rick.</a:t>
            </a:r>
          </a:p>
        </p:txBody>
      </p:sp>
      <p:sp>
        <p:nvSpPr>
          <p:cNvPr id="242" name="Shape 24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</a:p>
        </p:txBody>
      </p:sp>
      <p:sp>
        <p:nvSpPr>
          <p:cNvPr id="247" name="Shape 247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O gerente do projeto teve uma extensão de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O projeto depois foi estimado para...</a:t>
            </a:r>
            <a:endParaRPr lang="x-none" altLang="pt-BR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+mn-ea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No final de um ano, a preparação para a produção foi de 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estava arruinando o código mais rápido do que nunca.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Ele estava trabalhando semanas de sete dias, doze horas por dia.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sabiam que só Rick poderia puxar o time desta bagunça. Todos prenderam a respiração e esperaram que Rick inventasse a cura milagrosa que consertaria esse projeto paralisado.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os dias, Rick ficou mais beligerante (</a:t>
            </a:r>
            <a:r>
              <a:rPr lang="pt-BR" sz="1100">
                <a:solidFill>
                  <a:srgbClr val="222222"/>
                </a:solidFill>
                <a:highlight>
                  <a:srgbClr val="FFFFFF"/>
                </a:highlight>
              </a:rPr>
              <a:t>que ou o que faz guerra ou está em guerra; que ou o que está em luta.)</a:t>
            </a:r>
            <a:r>
              <a:rPr lang="pt-BR"/>
              <a:t> e isolado. A máscara estava saindo.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Mesmo entrando no código dele, só Rick podia entendê-lo. E estava sem documentação.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</a:p>
        </p:txBody>
      </p:sp>
      <p:sp>
        <p:nvSpPr>
          <p:cNvPr id="260" name="Shape 260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Todos os dias que Rick trabalhou no projeto mudou a data de entrega de volta uma semana. 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estava destruindo o produto mais rápido do que ele estava criando.</a:t>
            </a:r>
          </a:p>
        </p:txBody>
      </p:sp>
      <p:sp>
        <p:nvSpPr>
          <p:cNvPr id="265" name="Shape 265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70" name="Shape 270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body" idx="1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68" name="Shape 168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x-none" altLang="pt-BR">
                <a:sym typeface="+mn-ea"/>
              </a:rPr>
              <a:t>- </a:t>
            </a:r>
            <a:r>
              <a:rPr lang="pt-BR">
                <a:sym typeface="+mn-ea"/>
              </a:rPr>
              <a:t>O produto iria ser construído a partir do zero: pela equipe.</a:t>
            </a:r>
          </a:p>
        </p:txBody>
      </p:sp>
      <p:sp>
        <p:nvSpPr>
          <p:cNvPr id="270" name="Shape 270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>
                <a:sym typeface="+mn-ea"/>
              </a:rPr>
              <a:t>Este esforço seria de alcance muito limitado e só proporcionaria o essencial para levar o produto à produção. </a:t>
            </a:r>
            <a:endParaRPr lang="pt-B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pt-BR">
                <a:sym typeface="+mn-ea"/>
              </a:rPr>
              <a:t>Toda a equipe contribuiria e poderia apoiá-la. Sem mais estrangulamentos.</a:t>
            </a:r>
            <a:endParaRPr lang="pt-B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</a:p>
        </p:txBody>
      </p:sp>
      <p:sp>
        <p:nvSpPr>
          <p:cNvPr id="242" name="Shape 24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explodiu.</a:t>
            </a:r>
            <a:endParaRPr lang="pt-BR"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não queria fazer parte dessa farsa. Se não pudéssemos apreciar o seu gênio, era culpa nossa, não a dele. Rick previu que dentro de alguns meses nós voltaríamos rastejando para ele implorando-lhe que nos salvasse.</a:t>
            </a:r>
            <a:endParaRPr lang="pt-BR">
              <a:solidFill>
                <a:schemeClr val="dk1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gritou que faltava a capacidade mental básica para apreciar o gênio quando nos encarava o rosto.</a:t>
            </a:r>
            <a:endParaRPr lang="pt-BR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83" name="Shape 28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Finalmente, a frase foi dita: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Após o incidente, meses de dificuldades foram apreciados por toda a equipe.</a:t>
            </a:r>
            <a:endParaRPr lang="pt-BR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Rick parou de ajudar em todos os projetos. </a:t>
            </a:r>
            <a:endParaRPr lang="pt-BR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Se recusava a mexer em códigos que não eram de sua autoria.</a:t>
            </a:r>
            <a:endParaRPr lang="pt-BR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pt-BR"/>
              <a:t>Não mexia com frameworks que ele aprovava...</a:t>
            </a:r>
            <a:endParaRPr lang="pt-BR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foi demitido.</a:t>
            </a:r>
          </a:p>
        </p:txBody>
      </p:sp>
      <p:sp>
        <p:nvSpPr>
          <p:cNvPr id="288" name="Shape 288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293" name="Shape 29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305" name="Shape 305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06" name="Shape 30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r>
              <a:rPr lang="pt-BR" sz="2000">
                <a:sym typeface="+mn-ea"/>
              </a:rPr>
              <a:t>Rick era um desenvolvedor muito talentoso. Rick poderia resolver problemas complexos de lógica comercial e criar arquiteturas sofisticadas para suportar seus projetos elevados. </a:t>
            </a:r>
            <a:endParaRPr lang="pt-BR"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305" name="Shape 305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06" name="Shape 30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>
                <a:sym typeface="+mn-ea"/>
              </a:rPr>
              <a:t>Infelizmente, Rick estava tão longe que não podia, ou não, ser trazido de volta. Nenhuma quantidade de treinamento, feedback, tempo livre ou atribuição a outros projetos alterou seu comportamento tóxico.</a:t>
            </a:r>
          </a:p>
        </p:txBody>
      </p:sp>
      <p:sp>
        <p:nvSpPr>
          <p:cNvPr id="242" name="Shape 24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75" name="Shape 175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  <a:endParaRPr lang="pt-BR" sz="2000"/>
          </a:p>
          <a:p>
            <a:pPr marL="457200" marR="0" lvl="0" indent="-355600" algn="l" rtl="0">
              <a:spcBef>
                <a:spcPts val="0"/>
              </a:spcBef>
              <a:buChar char="-"/>
            </a:pPr>
            <a:endParaRPr sz="2000"/>
          </a:p>
          <a:p>
            <a:pPr marL="0" marR="0" lvl="0" indent="0" algn="l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99" name="Shape 29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x-none" altLang="pt-BR" sz="2000">
                <a:sym typeface="+mn-ea"/>
              </a:rPr>
              <a:t>- </a:t>
            </a:r>
            <a:r>
              <a:rPr lang="pt-BR" sz="2000">
                <a:sym typeface="+mn-ea"/>
              </a:rPr>
              <a:t>No final de um ano, a preparação para a produção foi de </a:t>
            </a: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253" name="Shape 25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26" name="Shape 326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2" name="Shape 33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2" name="Shape 33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2" name="Shape 33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81" name="Shape 181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cultura de dependência: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Qualquer problema que surge é automaticamente atribuído a um determinado “ninja”. Um mito encorajado. Pessoas aprendem a parar de tentar e apenas esperar pelo “ninja”.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ao código sem manutenção: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Sem documentação ou testes do que é criado, a confiança fica confinada a inteligência do “ninja”.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personalidade destrutiva: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Membros acabam não opinando suas próprias ideias porque o “ninja” sempre acaba minando outras ideias ou achando que suas ideias são as mais convenientes.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>
                <a:solidFill>
                  <a:schemeClr val="dk1"/>
                </a:solidFill>
                <a:sym typeface="+mn-ea"/>
              </a:rPr>
              <a:t> 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000" b="1">
                <a:solidFill>
                  <a:schemeClr val="dk1"/>
                </a:solidFill>
                <a:sym typeface="+mn-ea"/>
              </a:rPr>
              <a:t>- NÃO a exclusão de responsabilidade: </a:t>
            </a:r>
            <a:r>
              <a:rPr lang="pt-BR" sz="2000">
                <a:solidFill>
                  <a:schemeClr val="dk1"/>
                </a:solidFill>
                <a:sym typeface="+mn-ea"/>
              </a:rPr>
              <a:t>Muitos integrantes de equipes, se eximem da responsabilidade sobre determinada coisa. Isso impede que eles mesmos aprendam com seus erros.</a:t>
            </a:r>
            <a:endParaRPr lang="pt-BR" sz="20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2" name="Shape 33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body" idx="1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x-none" sz="2000" b="0" i="0" u="none" strike="noStrike" cap="non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- Importune seu gestor pedindo por esses itens</a:t>
            </a:r>
            <a:endParaRPr lang="x-none" sz="2000" b="0" i="0" u="none" strike="noStrike" cap="none">
              <a:solidFill>
                <a:srgbClr val="000000"/>
              </a:solidFill>
              <a:latin typeface="Arial" panose="02080604020202020204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39" name="Shape 33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45" name="Shape 345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52" name="Shape 35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67" name="Shape 367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62" name="Shape 362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367" name="Shape 367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89" name="Shape 189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Pensa naquele cara prepotente. </a:t>
            </a:r>
            <a:endParaRPr lang="pt-BR"/>
          </a:p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O famoso “estrelinha”</a:t>
            </a:r>
            <a:endParaRPr lang="pt-BR"/>
          </a:p>
          <a:p>
            <a:pPr marL="457200" lvl="0" indent="-317500" rtl="0">
              <a:spcBef>
                <a:spcPts val="0"/>
              </a:spcBef>
              <a:buChar char="-"/>
            </a:pPr>
            <a:r>
              <a:rPr lang="pt-BR"/>
              <a:t>Ninguém toca nas coisas dele</a:t>
            </a:r>
            <a:endParaRPr lang="pt-BR"/>
          </a:p>
          <a:p>
            <a:pPr marL="457200" lvl="0" indent="-317500">
              <a:spcBef>
                <a:spcPts val="0"/>
              </a:spcBef>
              <a:buChar char="-"/>
            </a:pPr>
            <a:r>
              <a:rPr lang="pt-BR"/>
              <a:t>É de fato o “Saiam da minha propriedade!”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Em uma certa reunião, Rick, levantou essa frase:</a:t>
            </a:r>
            <a:endParaRPr lang="pt-BR"/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pt-BR"/>
              <a:t>Mas quando isso surgiu? Vamos lá...</a:t>
            </a:r>
          </a:p>
        </p:txBody>
      </p:sp>
      <p:sp>
        <p:nvSpPr>
          <p:cNvPr id="199" name="Shape 199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pt-BR"/>
              <a:t>Rick se achava um deus na empresa. O manda-chuva.</a:t>
            </a:r>
          </a:p>
        </p:txBody>
      </p:sp>
      <p:sp>
        <p:nvSpPr>
          <p:cNvPr id="204" name="Shape 204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2" name="Shape 42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3" name="Shape 43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4" name="Shape 44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7" name="Shape 47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8" name="Shape 48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49" name="Shape 49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52" name="Shape 52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53" name="Shape 53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0" name="Shape 6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3" name="Shape 6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6" name="Shape 6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7" name="Shape 6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4" name="Shape 7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5" name="Shape 7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6" name="Shape 7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" name="Shape 11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" name="Shape 12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" name="Shape 13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" name="Shape 14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9" name="Shape 7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0" name="Shape 8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1" name="Shape 8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4" name="Shape 8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5" name="Shape 8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6" name="Shape 8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9" name="Shape 8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0" name="Shape 9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3" name="Shape 9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4" name="Shape 9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5" name="Shape 9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6" name="Shape 9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9" name="Shape 9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0" name="Shape 10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01" name="Shape 10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7" name="Shape 17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8" name="Shape 18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9" name="Shape 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23" name="Shape 23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26" name="Shape 26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29" name="Shape 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30" name="Shape 30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0" name="Shape 6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3" name="Shape 6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6" name="Shape 6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67" name="Shape 6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4" name="Shape 7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5" name="Shape 7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6" name="Shape 7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9" name="Shape 7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0" name="Shape 8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1" name="Shape 8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4" name="Shape 8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5" name="Shape 8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6" name="Shape 8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89" name="Shape 8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0" name="Shape 9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3" name="Shape 9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4" name="Shape 9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5" name="Shape 9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6" name="Shape 9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99" name="Shape 9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0" name="Shape 10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01" name="Shape 10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6" name="Shape 116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7" name="Shape 117"/>
          <p:cNvSpPr txBox="1"/>
          <p:nvPr>
            <p:ph type="body" idx="2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37" name="Shape 37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38" name="Shape 38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39" name="Shape 39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subTitle" idx="1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4" name="Shape 12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5" name="Shape 125"/>
          <p:cNvSpPr txBox="1"/>
          <p:nvPr>
            <p:ph type="body" idx="2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6" name="Shape 126"/>
          <p:cNvSpPr txBox="1"/>
          <p:nvPr>
            <p:ph type="body" idx="3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29" name="Shape 129"/>
          <p:cNvSpPr txBox="1"/>
          <p:nvPr>
            <p:ph type="body" idx="1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0" name="Shape 130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1" name="Shape 131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4" name="Shape 134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5" name="Shape 135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6" name="Shape 136"/>
          <p:cNvSpPr txBox="1"/>
          <p:nvPr>
            <p:ph type="body" idx="3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39" name="Shape 139"/>
          <p:cNvSpPr txBox="1"/>
          <p:nvPr>
            <p:ph type="body" idx="1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0" name="Shape 140"/>
          <p:cNvSpPr txBox="1"/>
          <p:nvPr>
            <p:ph type="body" idx="2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4" name="Shape 144"/>
          <p:cNvSpPr txBox="1"/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5" name="Shape 145"/>
          <p:cNvSpPr txBox="1"/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6" name="Shape 146"/>
          <p:cNvSpPr txBox="1"/>
          <p:nvPr>
            <p:ph type="body" idx="4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49" name="Shape 149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50" name="Shape 150"/>
          <p:cNvSpPr txBox="1"/>
          <p:nvPr>
            <p:ph type="body" idx="2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0" name="Shape 110"/>
          <p:cNvSpPr txBox="1"/>
          <p:nvPr>
            <p:ph type="subTitle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13" name="Shape 113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3" Type="http://schemas.openxmlformats.org/officeDocument/2006/relationships/theme" Target="../theme/theme11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7" name="Shape 7"/>
          <p:cNvSpPr txBox="1"/>
          <p:nvPr>
            <p:ph type="body" idx="1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56" name="Shape 5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56" name="Shape 5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/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Char char="■"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hyperlink" Target="https://medium.freecodecamp.org/we-fired-our-top-talent-best-decision-we-ever-made-4c0a99728fd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383840" y="5892840"/>
            <a:ext cx="9427680" cy="3636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0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Carlos Henrique – </a:t>
            </a:r>
            <a:r>
              <a:rPr lang="x-none" altLang="pt-BR" sz="2000">
                <a:solidFill>
                  <a:srgbClr val="E46C0A"/>
                </a:solidFill>
                <a:latin typeface="UOLtext" charset="0"/>
              </a:rPr>
              <a:t>março</a:t>
            </a:r>
            <a:r>
              <a:rPr lang="pt-BR" sz="20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 </a:t>
            </a:r>
            <a:r>
              <a:rPr lang="pt-BR" sz="18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201</a:t>
            </a:r>
            <a:r>
              <a:rPr lang="x-none" altLang="pt-BR" sz="1800" i="0" u="none" strike="noStrike" cap="none">
                <a:solidFill>
                  <a:srgbClr val="E46C0A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8</a:t>
            </a:r>
            <a:endParaRPr lang="x-none" altLang="pt-BR" sz="1800" i="0" u="none" strike="noStrike" cap="none">
              <a:solidFill>
                <a:srgbClr val="E46C0A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2288" y="1834150"/>
            <a:ext cx="12190800" cy="1594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4000" b="1">
              <a:latin typeface="UOLtext" charset="0"/>
            </a:endParaRP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8000"/>
              <a:buFont typeface="Arial" panose="02080604020202020204" charset="0"/>
              <a:buNone/>
            </a:pPr>
            <a:r>
              <a:rPr lang="pt-BR" sz="4000" b="1">
                <a:latin typeface="UOLtext" charset="0"/>
              </a:rPr>
              <a:t>“Tira a mão da minha propriedade!”</a:t>
            </a:r>
            <a:endParaRPr lang="pt-BR" sz="4000" b="1">
              <a:latin typeface="UOLtext" charset="0"/>
            </a:endParaRP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4000" b="1">
              <a:latin typeface="UOLtext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4000" b="1">
              <a:latin typeface="UOLtext" charset="0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1407160" y="3829050"/>
            <a:ext cx="9360535" cy="1243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400">
                <a:solidFill>
                  <a:schemeClr val="dk1"/>
                </a:solidFill>
                <a:latin typeface="UOLtext" charset="0"/>
              </a:rPr>
              <a:t>Explorando comportamentos de integrantes de times e como suas relações geram resultados.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E de fato...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 descr="fucking-man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025" y="0"/>
            <a:ext cx="121739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E o restante?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 descr="trabalhadores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865922"/>
            <a:ext cx="12192000" cy="512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A partir de então...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1650" y="-1713865"/>
            <a:ext cx="18275935" cy="102857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1650" y="-1713865"/>
            <a:ext cx="18275935" cy="10285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680" y="3429000"/>
            <a:ext cx="9444990" cy="76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Prefiro trabalhar sozinho.</a:t>
            </a: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289685"/>
            <a:ext cx="12247245" cy="81654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1289685"/>
            <a:ext cx="12247245" cy="8165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680" y="3429000"/>
            <a:ext cx="9444990" cy="76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“Reuniões são perda de tempo!”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666115"/>
            <a:ext cx="12263755" cy="8176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 b="0" i="0" u="none" strike="noStrike" cap="none">
                <a:solidFill>
                  <a:srgbClr val="C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Quem sou eu?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666115"/>
            <a:ext cx="12263755" cy="81762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6680" y="3429000"/>
            <a:ext cx="9444990" cy="14325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Treinar alguém demora muito! </a:t>
            </a:r>
            <a:endParaRPr lang="x-none" altLang="pt-BR" sz="4400">
              <a:solidFill>
                <a:schemeClr val="bg1"/>
              </a:solidFill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Eu mesmo faço!</a:t>
            </a: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202795" cy="81229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202795" cy="8122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6680" y="3429000"/>
            <a:ext cx="9444990" cy="21031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ctr" rtl="0">
              <a:spcBef>
                <a:spcPts val="0"/>
              </a:spcBef>
              <a:buNone/>
            </a:pP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“</a:t>
            </a: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Minhas soluções são melhores do que qualquer outra. </a:t>
            </a:r>
            <a:endParaRPr lang="x-none" altLang="pt-BR" sz="4400">
              <a:solidFill>
                <a:schemeClr val="bg1"/>
              </a:solidFill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400">
                <a:solidFill>
                  <a:schemeClr val="bg1"/>
                </a:solidFill>
                <a:latin typeface="UOLtext" charset="0"/>
                <a:sym typeface="+mn-ea"/>
              </a:rPr>
              <a:t>Faço do zero mesmo!</a:t>
            </a:r>
            <a:r>
              <a:rPr lang="pt-BR" sz="4400">
                <a:solidFill>
                  <a:schemeClr val="bg1"/>
                </a:solidFill>
                <a:latin typeface="UOLtext" charset="0"/>
                <a:sym typeface="+mn-ea"/>
              </a:rPr>
              <a:t>”</a:t>
            </a:r>
            <a:endParaRPr lang="pt-BR" altLang="en-US" sz="4400">
              <a:solidFill>
                <a:schemeClr val="bg1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80604020202020204" charset="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Rick não precisava de ninguém!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 descr="siren-modified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803975" y="1937825"/>
            <a:ext cx="10738500" cy="42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/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4800" b="1">
                <a:solidFill>
                  <a:srgbClr val="FFFFFF"/>
                </a:solidFill>
                <a:highlight>
                  <a:srgbClr val="FF0000"/>
                </a:highlight>
                <a:latin typeface="UOLtext" charset="0"/>
              </a:rPr>
              <a:t>6</a:t>
            </a:r>
            <a:r>
              <a:rPr lang="pt-BR" sz="4800" b="1">
                <a:solidFill>
                  <a:srgbClr val="FFFFFF"/>
                </a:solidFill>
                <a:highlight>
                  <a:srgbClr val="FF0000"/>
                </a:highlight>
                <a:latin typeface="UOLtext" charset="0"/>
              </a:rPr>
              <a:t> MESES</a:t>
            </a:r>
            <a:endParaRPr lang="pt-BR" sz="4800" b="1">
              <a:solidFill>
                <a:srgbClr val="FFFFFF"/>
              </a:solidFill>
              <a:highlight>
                <a:srgbClr val="FF0000"/>
              </a:highlight>
              <a:latin typeface="UOLtext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803975" y="1937825"/>
            <a:ext cx="10738500" cy="42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/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8800" b="1">
                <a:solidFill>
                  <a:srgbClr val="FFFFFF"/>
                </a:solidFill>
                <a:highlight>
                  <a:srgbClr val="FF0000"/>
                </a:highlight>
                <a:latin typeface="UOLtext" charset="0"/>
              </a:rPr>
              <a:t>7</a:t>
            </a:r>
            <a:r>
              <a:rPr lang="pt-BR" sz="8800" b="1">
                <a:solidFill>
                  <a:srgbClr val="FFFFFF"/>
                </a:solidFill>
                <a:highlight>
                  <a:srgbClr val="FF0000"/>
                </a:highlight>
                <a:latin typeface="UOLtext" charset="0"/>
              </a:rPr>
              <a:t> MESES</a:t>
            </a:r>
            <a:endParaRPr lang="pt-BR" sz="8800" b="1">
              <a:solidFill>
                <a:srgbClr val="FFFFFF"/>
              </a:solidFill>
              <a:highlight>
                <a:srgbClr val="FF0000"/>
              </a:highlight>
              <a:latin typeface="UOLtext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803975" y="1937825"/>
            <a:ext cx="10738500" cy="42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3000">
              <a:solidFill>
                <a:srgbClr val="C0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16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2</a:t>
            </a:r>
            <a:r>
              <a:rPr lang="pt-BR" sz="16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 </a:t>
            </a:r>
            <a:r>
              <a:rPr lang="x-none" altLang="pt-BR" sz="16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ANOS!</a:t>
            </a:r>
            <a:endParaRPr lang="x-none" altLang="pt-BR" sz="16600" b="1">
              <a:solidFill>
                <a:srgbClr val="C00000"/>
              </a:solidFill>
              <a:highlight>
                <a:srgbClr val="FF0000"/>
              </a:highlight>
              <a:latin typeface="UOLtext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x-none" altLang="pt-BR" sz="16600" b="1">
              <a:solidFill>
                <a:srgbClr val="C00000"/>
              </a:solidFill>
              <a:highlight>
                <a:srgbClr val="FF0000"/>
              </a:highlight>
              <a:latin typeface="UOLtext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 descr="typing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831950" y="1709650"/>
            <a:ext cx="109206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</a:rPr>
              <a:t>O veredito: Só Rick poderia manter esse produto.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 b="0" i="0" u="none" strike="noStrike" cap="none">
                <a:solidFill>
                  <a:srgbClr val="C00000"/>
                </a:solidFill>
                <a:latin typeface="Arial" panose="02080604020202020204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Quem sou eu?</a:t>
            </a:r>
          </a:p>
        </p:txBody>
      </p:sp>
      <p:sp>
        <p:nvSpPr>
          <p:cNvPr id="172" name="Shape 172"/>
          <p:cNvSpPr/>
          <p:nvPr/>
        </p:nvSpPr>
        <p:spPr>
          <a:xfrm>
            <a:off x="400685" y="3175"/>
            <a:ext cx="5736590" cy="424053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endParaRPr lang="pt-BR" sz="32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pt-BR" sz="32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Carlos Henrique</a:t>
            </a:r>
            <a:endParaRPr lang="pt-BR" sz="32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buSzPct val="25000"/>
              <a:buNone/>
            </a:pPr>
            <a:br>
              <a:rPr lang="pt-BR" sz="4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@carlohcs </a:t>
            </a:r>
            <a:r>
              <a:rPr lang="x-none" alt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(Redes sociais)</a:t>
            </a:r>
            <a:endParaRPr lang="x-none" altLang="pt-BR" sz="2400" b="0" i="0" u="none" strike="noStrike" cap="none">
              <a:solidFill>
                <a:srgbClr val="000000"/>
              </a:solidFill>
              <a:latin typeface="UOLtext" charset="0"/>
              <a:ea typeface="Arial" panose="02080604020202020204" charset="0"/>
              <a:cs typeface="Arial" panose="02080604020202020204" charset="0"/>
              <a:sym typeface="Arial" panose="02080604020202020204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chsantana@uolinc.com</a:t>
            </a:r>
            <a:br>
              <a:rPr 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co:lab (compartilhar + colaborar &lt;3)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800" b="0" i="0" u="none" strike="noStrike" cap="none">
                <a:solidFill>
                  <a:srgbClr val="C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Pessoal: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http</a:t>
            </a:r>
            <a:r>
              <a:rPr lang="x-none" alt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</a:t>
            </a:r>
            <a:r>
              <a:rPr 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://missaopessoal.com.br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http</a:t>
            </a:r>
            <a:r>
              <a:rPr lang="x-none" alt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s</a:t>
            </a:r>
            <a:r>
              <a:rPr lang="pt-BR" sz="2400" b="0" i="0" strike="noStrike" cap="none">
                <a:solidFill>
                  <a:schemeClr val="tx1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://carlohcs.com.br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800" b="0" i="0" u="none" strike="noStrike" cap="none">
                <a:solidFill>
                  <a:srgbClr val="C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UOL:</a:t>
            </a:r>
            <a:br>
              <a:rPr lang="pt-BR" sz="40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</a:br>
            <a:r>
              <a:rPr lang="pt-BR" sz="2400" b="0" i="0" u="none" strike="noStrike" cap="none">
                <a:solidFill>
                  <a:srgbClr val="000000"/>
                </a:solidFill>
                <a:latin typeface="UOLtext" charset="0"/>
                <a:ea typeface="Arial" panose="02080604020202020204" charset="0"/>
                <a:cs typeface="Arial" panose="02080604020202020204" charset="0"/>
                <a:sym typeface="Arial" panose="02080604020202020204" charset="0"/>
              </a:rPr>
              <a:t>Uol Música Deezer, Zero, Uol Bootstrap, Eye Catcher, Conta UOL...</a:t>
            </a:r>
            <a:endParaRPr>
              <a:latin typeface="UOLtext" charset="0"/>
            </a:endParaRPr>
          </a:p>
        </p:txBody>
      </p:sp>
      <p:pic>
        <p:nvPicPr>
          <p:cNvPr id="1" name="Picture 0" descr="29314644_2065748993465155_8749473858039316480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0"/>
            <a:ext cx="4618990" cy="46189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  <a:latin typeface="UOLtext" charset="0"/>
              </a:rPr>
              <a:t>Solução</a:t>
            </a:r>
            <a:endParaRPr lang="pt-BR" sz="8000">
              <a:solidFill>
                <a:srgbClr val="C00000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te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234545" cy="68814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0" y="-318770"/>
            <a:ext cx="7124065" cy="74955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-625475"/>
            <a:ext cx="12185015" cy="81108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80604020202020204" charset="0"/>
              <a:buNone/>
            </a:pPr>
            <a:r>
              <a:rPr lang="x-none" altLang="pt-BR" sz="4800">
                <a:solidFill>
                  <a:srgbClr val="C00000"/>
                </a:solidFill>
                <a:latin typeface="UOLtext" charset="0"/>
              </a:rPr>
              <a:t>Como </a:t>
            </a:r>
            <a:r>
              <a:rPr lang="pt-BR" sz="4800">
                <a:solidFill>
                  <a:srgbClr val="C00000"/>
                </a:solidFill>
                <a:latin typeface="UOLtext" charset="0"/>
              </a:rPr>
              <a:t>Rick </a:t>
            </a:r>
            <a:r>
              <a:rPr lang="x-none" sz="4800">
                <a:solidFill>
                  <a:srgbClr val="C00000"/>
                </a:solidFill>
                <a:latin typeface="UOLtext" charset="0"/>
              </a:rPr>
              <a:t>reagiu a isso?</a:t>
            </a:r>
            <a:endParaRPr lang="x-none">
              <a:latin typeface="UOLtext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 descr="explosion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</a:rPr>
              <a:t>"Vocês nunca poderão entender nada do que criei. Eu sou Albert F *** ing Einstein e vocês são todos macacos que estão me</a:t>
            </a:r>
            <a:r>
              <a:rPr lang="x-none" altLang="pt-BR" sz="3600">
                <a:solidFill>
                  <a:srgbClr val="C00000"/>
                </a:solidFill>
              </a:rPr>
              <a:t>ch</a:t>
            </a:r>
            <a:r>
              <a:rPr lang="pt-BR" sz="3600">
                <a:solidFill>
                  <a:srgbClr val="C00000"/>
                </a:solidFill>
              </a:rPr>
              <a:t>endo na sujeira!".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</a:rPr>
              <a:t>Era pós Rick</a:t>
            </a:r>
            <a:endParaRPr lang="pt-BR" sz="80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>
                <a:latin typeface="Cantarell" charset="0"/>
              </a:rPr>
              <a:t>√ </a:t>
            </a:r>
            <a:r>
              <a:rPr lang="x-none" altLang="pt-BR" sz="2400"/>
              <a:t>Sem</a:t>
            </a:r>
            <a:r>
              <a:rPr lang="pt-BR" sz="2400"/>
              <a:t> Ricks no time. </a:t>
            </a:r>
            <a:endParaRPr 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>
                <a:latin typeface="Cantarell" charset="0"/>
                <a:sym typeface="+mn-ea"/>
              </a:rPr>
              <a:t>√ </a:t>
            </a:r>
            <a:r>
              <a:rPr lang="x-none" altLang="pt-BR" sz="2400"/>
              <a:t>N</a:t>
            </a:r>
            <a:r>
              <a:rPr lang="pt-BR" sz="2400"/>
              <a:t>enhum gênio louco construindo tudo do zero. </a:t>
            </a:r>
            <a:endParaRPr 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/>
              <a:t>=</a:t>
            </a:r>
            <a:endParaRPr lang="x-none" alt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>
                <a:latin typeface="Cantarell" charset="0"/>
                <a:sym typeface="+mn-ea"/>
              </a:rPr>
              <a:t>√ </a:t>
            </a:r>
            <a:r>
              <a:rPr lang="x-none" altLang="pt-BR" sz="2400"/>
              <a:t>Sem</a:t>
            </a:r>
            <a:r>
              <a:rPr lang="pt-BR" sz="2400"/>
              <a:t> Ricks no time. </a:t>
            </a:r>
            <a:endParaRPr 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>
                <a:latin typeface="Cantarell" charset="0"/>
                <a:sym typeface="+mn-ea"/>
              </a:rPr>
              <a:t>√ </a:t>
            </a:r>
            <a:r>
              <a:rPr lang="x-none" altLang="pt-BR" sz="2400"/>
              <a:t>N</a:t>
            </a:r>
            <a:r>
              <a:rPr lang="pt-BR" sz="2400"/>
              <a:t>enhum gênio louco construindo tudo do zero. </a:t>
            </a:r>
            <a:endParaRPr 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/>
              <a:t>=</a:t>
            </a:r>
            <a:endParaRPr lang="x-none" altLang="pt-BR"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4000" b="1">
                <a:solidFill>
                  <a:srgbClr val="C00000"/>
                </a:solidFill>
              </a:rPr>
              <a:t>Mais produtividade do time</a:t>
            </a:r>
            <a:r>
              <a:rPr lang="pt-BR" sz="4000" b="1">
                <a:solidFill>
                  <a:srgbClr val="C00000"/>
                </a:solidFill>
              </a:rPr>
              <a:t>.</a:t>
            </a:r>
            <a:endParaRPr lang="pt-BR" sz="4000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  <a:latin typeface="UOLtext" charset="0"/>
              </a:rPr>
              <a:t>Antes de começar... Créditos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35" y="0"/>
            <a:ext cx="12179935" cy="68249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1000"/>
              <a:buFont typeface="Arial" panose="02080604020202020204" charset="0"/>
              <a:buNone/>
            </a:pPr>
            <a:r>
              <a:rPr lang="pt-BR" sz="4800">
                <a:solidFill>
                  <a:srgbClr val="FF0000"/>
                </a:solidFill>
                <a:sym typeface="+mn-ea"/>
              </a:rPr>
              <a:t>Rick não conseguiu resolver o problema de como trabalhar efetivamente em uma equipe.</a:t>
            </a:r>
            <a:endParaRPr lang="x-none">
              <a:latin typeface="UOLtext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/>
              <a:t>Demorou um tempo para a equipe chocada reunir-se e de fato, </a:t>
            </a:r>
            <a:r>
              <a:rPr lang="pt-BR" sz="2400" b="1"/>
              <a:t>colaborarem. Mas as coisas começaram a mudar</a:t>
            </a:r>
            <a:r>
              <a:rPr lang="pt-BR" sz="2400"/>
              <a:t>:</a:t>
            </a:r>
            <a:endParaRPr lang="pt-BR" sz="24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x-none" altLang="pt-BR" sz="2400"/>
              <a:t>- </a:t>
            </a:r>
            <a:r>
              <a:rPr lang="pt-BR" sz="2400"/>
              <a:t>Um produto substituto pelo o de Rick;</a:t>
            </a:r>
            <a:endParaRPr lang="pt-BR" sz="24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  <a:p>
            <a:pPr lvl="0" algn="ctr" rtl="0">
              <a:lnSpc>
                <a:spcPct val="150000"/>
              </a:lnSpc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>
                <a:sym typeface="+mn-ea"/>
              </a:rPr>
              <a:t>Sem componentes muito personalizados ou do zero. Soluções pré-prontas poderiam ser adotadas (frameworks);</a:t>
            </a:r>
            <a:endParaRPr lang="pt-BR" sz="240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endParaRPr sz="2400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>
                <a:sym typeface="+mn-ea"/>
              </a:rPr>
              <a:t>Apoio ao patrocinador para remover/desligar itens obsoletos/desnecessários;</a:t>
            </a:r>
            <a:endParaRPr lang="pt-BR" sz="2400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endParaRPr sz="2400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>
                <a:sym typeface="+mn-ea"/>
              </a:rPr>
              <a:t>Entregas </a:t>
            </a:r>
            <a:r>
              <a:rPr lang="pt-BR" sz="2400">
                <a:solidFill>
                  <a:schemeClr val="dk1"/>
                </a:solidFill>
                <a:sym typeface="+mn-ea"/>
              </a:rPr>
              <a:t>menores e </a:t>
            </a:r>
            <a:r>
              <a:rPr lang="pt-BR" sz="2400">
                <a:sym typeface="+mn-ea"/>
              </a:rPr>
              <a:t>constantes;</a:t>
            </a:r>
            <a:endParaRPr sz="2400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635" y="635"/>
            <a:ext cx="10738485" cy="6892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endParaRPr lang="pt-BR" sz="1200">
              <a:solidFill>
                <a:srgbClr val="C00000"/>
              </a:solidFill>
              <a:latin typeface="UOLtext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  <a:sym typeface="+mn-ea"/>
              </a:rPr>
              <a:t>5 ANOS</a:t>
            </a:r>
            <a:endParaRPr lang="x-none" altLang="pt-BR" sz="9600" b="1">
              <a:solidFill>
                <a:srgbClr val="C00000"/>
              </a:solidFill>
              <a:highlight>
                <a:srgbClr val="FF0000"/>
              </a:highlight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  <a:sym typeface="+mn-ea"/>
              </a:rPr>
              <a:t>por</a:t>
            </a:r>
            <a:endParaRPr lang="x-none" altLang="pt-BR" sz="9600" b="1">
              <a:solidFill>
                <a:srgbClr val="C00000"/>
              </a:solidFill>
              <a:highlight>
                <a:srgbClr val="FF0000"/>
              </a:highlight>
              <a:latin typeface="UOLtext" charset="0"/>
              <a:sym typeface="+mn-e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x-none" altLang="pt-BR" sz="9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6 meses</a:t>
            </a:r>
            <a:r>
              <a:rPr lang="pt-BR" sz="9600" b="1">
                <a:solidFill>
                  <a:srgbClr val="C00000"/>
                </a:solidFill>
                <a:highlight>
                  <a:srgbClr val="FF0000"/>
                </a:highlight>
                <a:latin typeface="UOLtext" charset="0"/>
              </a:rPr>
              <a:t> </a:t>
            </a:r>
            <a:endParaRPr lang="pt-BR" altLang="pt-BR" sz="8800" b="1">
              <a:solidFill>
                <a:srgbClr val="C00000"/>
              </a:solidFill>
              <a:highlight>
                <a:srgbClr val="FF0000"/>
              </a:highlight>
              <a:latin typeface="UOLtext" charset="0"/>
            </a:endParaRPr>
          </a:p>
          <a:p>
            <a:pPr lvl="0" algn="ctr" rtl="0">
              <a:spcBef>
                <a:spcPts val="0"/>
              </a:spcBef>
              <a:buNone/>
            </a:pPr>
            <a:endParaRPr lang="pt-BR" altLang="pt-BR" sz="8800" b="1">
              <a:solidFill>
                <a:srgbClr val="C00000"/>
              </a:solidFill>
              <a:highlight>
                <a:srgbClr val="FF0000"/>
              </a:highlight>
              <a:latin typeface="UOLtext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335280" y="3074670"/>
            <a:ext cx="10455910" cy="7086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  <a:latin typeface="UOLtext" charset="0"/>
              </a:rPr>
              <a:t>Como fugir disso?</a:t>
            </a:r>
            <a:endParaRPr lang="pt-BR" sz="8000">
              <a:solidFill>
                <a:srgbClr val="C00000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  <a:endParaRPr lang="x-none" alt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ao código sem manutenção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Documentação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  <a:latin typeface="UOLtext" charset="0"/>
              </a:rPr>
              <a:t>Antes de começar… Créditos</a:t>
            </a:r>
            <a:endParaRPr>
              <a:latin typeface="UOLtext" charset="0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3066775" y="5107025"/>
            <a:ext cx="8285700" cy="72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latin typeface="UOLtext" charset="0"/>
              </a:rPr>
              <a:t>Disponível em: </a:t>
            </a:r>
            <a:r>
              <a:rPr lang="pt-BR" u="sng">
                <a:solidFill>
                  <a:schemeClr val="hlink"/>
                </a:solidFill>
                <a:latin typeface="UOLtext" charset="0"/>
                <a:hlinkClick r:id="rId1"/>
              </a:rPr>
              <a:t>https://medium.freecodecamp.org/we-fired-our-top-talent-best-decision-we-ever-made-4c0a99728fde</a:t>
            </a:r>
            <a:endParaRPr>
              <a:latin typeface="UOLtext" charset="0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915900" y="3294775"/>
            <a:ext cx="10360200" cy="59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algn="ctr" rtl="0">
              <a:lnSpc>
                <a:spcPct val="104000"/>
              </a:lnSpc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400" b="1">
                <a:solidFill>
                  <a:schemeClr val="dk1"/>
                </a:solidFill>
                <a:latin typeface="UOLtext" charset="0"/>
              </a:rPr>
              <a:t>We fired our top talent. Best decision we ever made.</a:t>
            </a:r>
            <a:endParaRPr lang="pt-BR" sz="2400" b="1">
              <a:solidFill>
                <a:schemeClr val="dk1"/>
              </a:solidFill>
              <a:latin typeface="UOLtext" charset="0"/>
            </a:endParaRPr>
          </a:p>
          <a:p>
            <a:pPr lvl="0">
              <a:spcBef>
                <a:spcPts val="0"/>
              </a:spcBef>
              <a:buNone/>
            </a:pPr>
            <a:endParaRPr lang="pt-BR" sz="2400" b="1">
              <a:solidFill>
                <a:schemeClr val="dk1"/>
              </a:solidFill>
              <a:latin typeface="UOLtext" charset="0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915900" y="1881150"/>
            <a:ext cx="7712100" cy="46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200">
                <a:latin typeface="UOLtext" charset="0"/>
              </a:rPr>
              <a:t>Apresentação baseada no artigo: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  <a:endParaRPr lang="x-none" alt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ao código sem manutenção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Documentação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 personalidade destrutiva: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Colaboração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>
                <a:solidFill>
                  <a:schemeClr val="dk1"/>
                </a:solidFill>
                <a:latin typeface="UOLtext" charset="0"/>
              </a:rPr>
              <a:t>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 a cultura de dependência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Sem ninjas.</a:t>
            </a:r>
            <a:endParaRPr lang="x-none" alt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ao código sem manutenção</a:t>
            </a:r>
            <a:r>
              <a:rPr lang="x-none" altLang="pt-BR" sz="2200" b="1">
                <a:solidFill>
                  <a:schemeClr val="dk1"/>
                </a:solidFill>
                <a:latin typeface="UOLtext" charset="0"/>
              </a:rPr>
              <a:t>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Documentação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 personalidade destrutiva: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Colaboração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>
                <a:solidFill>
                  <a:schemeClr val="dk1"/>
                </a:solidFill>
                <a:latin typeface="UOLtext" charset="0"/>
              </a:rPr>
              <a:t> 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3200" b="1">
                <a:solidFill>
                  <a:srgbClr val="C00000"/>
                </a:solidFill>
                <a:latin typeface="UOLtext" charset="0"/>
              </a:rPr>
              <a:t>NÃO </a:t>
            </a:r>
            <a:r>
              <a:rPr lang="pt-BR" sz="2200" b="1">
                <a:solidFill>
                  <a:schemeClr val="dk1"/>
                </a:solidFill>
                <a:latin typeface="UOLtext" charset="0"/>
              </a:rPr>
              <a:t>a exclusão de responsabilidade: </a:t>
            </a:r>
            <a:r>
              <a:rPr lang="x-none" altLang="pt-BR" sz="2200">
                <a:solidFill>
                  <a:schemeClr val="dk1"/>
                </a:solidFill>
                <a:latin typeface="UOLtext" charset="0"/>
              </a:rPr>
              <a:t>fail fast &amp; learn fast</a:t>
            </a:r>
            <a:r>
              <a:rPr lang="pt-BR" sz="2200">
                <a:solidFill>
                  <a:schemeClr val="dk1"/>
                </a:solidFill>
                <a:latin typeface="UOLtext" charset="0"/>
              </a:rPr>
              <a:t>.</a:t>
            </a:r>
            <a:endParaRPr lang="pt-BR" sz="2200">
              <a:solidFill>
                <a:schemeClr val="dk1"/>
              </a:solidFill>
              <a:latin typeface="UOLtext" charset="0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42" name="Shape 342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 b="1">
                <a:solidFill>
                  <a:schemeClr val="dk1"/>
                </a:solidFill>
              </a:rPr>
              <a:t>- Um plano de renovação/condução de T.I de longo prazo ligado a um estratégia: </a:t>
            </a:r>
            <a:r>
              <a:rPr lang="pt-BR" sz="2200">
                <a:solidFill>
                  <a:schemeClr val="dk1"/>
                </a:solidFill>
              </a:rPr>
              <a:t>Manter o foco no objetivo. Juntando forças para a criação de valor sob</a:t>
            </a:r>
            <a:r>
              <a:rPr lang="x-none" altLang="pt-BR" sz="2200">
                <a:solidFill>
                  <a:schemeClr val="dk1"/>
                </a:solidFill>
              </a:rPr>
              <a:t>re</a:t>
            </a:r>
            <a:r>
              <a:rPr lang="pt-BR" sz="2200">
                <a:solidFill>
                  <a:schemeClr val="dk1"/>
                </a:solidFill>
              </a:rPr>
              <a:t> uma perspectiva definida.</a:t>
            </a:r>
            <a:endParaRPr lang="pt-BR"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42" name="Shape 342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 b="1">
                <a:solidFill>
                  <a:schemeClr val="dk1"/>
                </a:solidFill>
              </a:rPr>
              <a:t>- A busca por uma plataforma/diretriz tecnológica simples e unificada: </a:t>
            </a:r>
            <a:r>
              <a:rPr lang="pt-BR" sz="2200">
                <a:solidFill>
                  <a:schemeClr val="dk1"/>
                </a:solidFill>
              </a:rPr>
              <a:t>Menos “eu vou usar framework X porque gosto!” e mais “hum, se tecnologia x funciona, vamos pra cima!”</a:t>
            </a:r>
            <a:endParaRPr lang="pt-BR"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 panose="02080604020202020204" charset="0"/>
              <a:buNone/>
            </a:pPr>
            <a:endParaRPr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42" name="Shape 342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pt-BR" sz="2200" b="1">
                <a:solidFill>
                  <a:schemeClr val="dk1"/>
                </a:solidFill>
              </a:rPr>
              <a:t>- Times organizados e orientados </a:t>
            </a:r>
            <a:r>
              <a:rPr lang="x-none" altLang="pt-BR" sz="2200" b="1">
                <a:solidFill>
                  <a:schemeClr val="dk1"/>
                </a:solidFill>
              </a:rPr>
              <a:t>ao</a:t>
            </a:r>
            <a:r>
              <a:rPr lang="pt-BR" sz="2200" b="1">
                <a:solidFill>
                  <a:schemeClr val="dk1"/>
                </a:solidFill>
              </a:rPr>
              <a:t> comprometimento: </a:t>
            </a:r>
            <a:r>
              <a:rPr lang="pt-BR" sz="2200">
                <a:solidFill>
                  <a:schemeClr val="dk1"/>
                </a:solidFill>
              </a:rPr>
              <a:t>Ao invés de </a:t>
            </a:r>
            <a:r>
              <a:rPr lang="x-none" altLang="pt-BR" sz="2200">
                <a:solidFill>
                  <a:schemeClr val="dk1"/>
                </a:solidFill>
              </a:rPr>
              <a:t>deixarmos de nos chamarem de</a:t>
            </a:r>
            <a:r>
              <a:rPr lang="pt-BR" sz="2200">
                <a:solidFill>
                  <a:schemeClr val="dk1"/>
                </a:solidFill>
              </a:rPr>
              <a:t> “tribos de nerds esquisitos”, vamos buscar nos unir, buscar forças e mostrar valores para nós mesmos e outras áreas. O desempenho irá aumentar conforme o tempo.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 </a:t>
            </a:r>
            <a:r>
              <a:rPr lang="x-none" altLang="pt-BR" sz="2400">
                <a:solidFill>
                  <a:srgbClr val="C00000"/>
                </a:solidFill>
              </a:rPr>
              <a:t>- Bônus</a:t>
            </a:r>
            <a:endParaRPr lang="x-none" altLang="pt-BR" sz="2400">
              <a:solidFill>
                <a:srgbClr val="C00000"/>
              </a:solidFill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x-none" sz="6000" b="1">
                <a:solidFill>
                  <a:srgbClr val="C00000"/>
                </a:solidFill>
                <a:latin typeface="UOLtext" charset="0"/>
              </a:rPr>
              <a:t>Fast feedback</a:t>
            </a:r>
            <a:endParaRPr lang="x-none" sz="6000" b="1">
              <a:solidFill>
                <a:srgbClr val="C00000"/>
              </a:solidFill>
              <a:latin typeface="UOLtext" charset="0"/>
            </a:endParaRPr>
          </a:p>
          <a:p>
            <a:pPr lvl="0" algn="ctr" rtl="0">
              <a:lnSpc>
                <a:spcPct val="310000"/>
              </a:lnSpc>
              <a:spcBef>
                <a:spcPts val="0"/>
              </a:spcBef>
              <a:buClr>
                <a:schemeClr val="dk1"/>
              </a:buClr>
              <a:buSzPct val="50000"/>
              <a:buFont typeface="Arial" panose="02080604020202020204" charset="0"/>
              <a:buNone/>
            </a:pPr>
            <a:r>
              <a:rPr lang="x-none" sz="6000" b="1">
                <a:solidFill>
                  <a:srgbClr val="C00000"/>
                </a:solidFill>
                <a:latin typeface="UOLtext" charset="0"/>
                <a:sym typeface="+mn-ea"/>
              </a:rPr>
              <a:t>Team build</a:t>
            </a:r>
            <a:endParaRPr lang="x-none" sz="6000" b="1">
              <a:solidFill>
                <a:srgbClr val="C00000"/>
              </a:solidFill>
              <a:latin typeface="UOLtext" charset="0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31960" y="4589640"/>
            <a:ext cx="10514520" cy="1499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348" name="Shape 348"/>
          <p:cNvSpPr txBox="1"/>
          <p:nvPr/>
        </p:nvSpPr>
        <p:spPr>
          <a:xfrm>
            <a:off x="3335513" y="675300"/>
            <a:ext cx="5507400" cy="550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sz="2400">
                <a:solidFill>
                  <a:schemeClr val="dk1"/>
                </a:solidFill>
                <a:latin typeface="UOLtext" charset="0"/>
              </a:rPr>
              <a:t>A força de um time não é resultado do talento individual dos membros que o compõem e sim, a sua colaboração,  persistência e respeito mútuo.</a:t>
            </a:r>
            <a:endParaRPr>
              <a:latin typeface="UOLtext" charset="0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3685950" y="903000"/>
            <a:ext cx="4820100" cy="70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6000"/>
              <a:buFont typeface="Arial" panose="02080604020202020204" charset="0"/>
              <a:buNone/>
            </a:pPr>
            <a:r>
              <a:rPr lang="pt-BR" sz="2400" b="1">
                <a:solidFill>
                  <a:schemeClr val="dk1"/>
                </a:solidFill>
                <a:latin typeface="UOLtext" charset="0"/>
              </a:rPr>
              <a:t>Em síntese:</a:t>
            </a:r>
            <a:endParaRPr lang="pt-BR" sz="2400" b="1">
              <a:solidFill>
                <a:schemeClr val="dk1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 descr="team.gif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838075" y="1122472"/>
            <a:ext cx="10514400" cy="3722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/>
              <a:t>Obrigado ;)</a:t>
            </a:r>
            <a:endParaRPr lang="pt-BR" sz="4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" name="Picture 0" descr="20180219_150859842_iO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226290" cy="91700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838075" y="1122472"/>
            <a:ext cx="10514400" cy="3722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altLang="pt-BR" sz="8000">
                <a:solidFill>
                  <a:srgbClr val="C00000"/>
                </a:solidFill>
                <a:latin typeface="UOLtext" charset="0"/>
              </a:rPr>
              <a:t>Dúvidas?</a:t>
            </a:r>
            <a:endParaRPr lang="x-none" altLang="pt-BR" sz="8000">
              <a:solidFill>
                <a:srgbClr val="C00000"/>
              </a:solidFill>
              <a:latin typeface="UOLtext" charset="0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00000"/>
                </a:solidFill>
                <a:latin typeface="UOLtext" charset="0"/>
              </a:rPr>
              <a:t>Case: Rick</a:t>
            </a:r>
            <a:endParaRPr lang="pt-BR" sz="8000">
              <a:solidFill>
                <a:srgbClr val="C00000"/>
              </a:solidFill>
              <a:latin typeface="UOLtext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a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035" y="-1700530"/>
            <a:ext cx="12840970" cy="8577580"/>
          </a:xfrm>
          <a:prstGeom prst="rect">
            <a:avLst/>
          </a:prstGeom>
        </p:spPr>
      </p:pic>
      <p:sp>
        <p:nvSpPr>
          <p:cNvPr id="369" name="Shape 369"/>
          <p:cNvSpPr/>
          <p:nvPr/>
        </p:nvSpPr>
        <p:spPr>
          <a:xfrm>
            <a:off x="838200" y="1122680"/>
            <a:ext cx="10514330" cy="57302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x-none" altLang="pt-BR" sz="8000">
                <a:solidFill>
                  <a:srgbClr val="C00000"/>
                </a:solidFill>
                <a:latin typeface="UOLtext" charset="0"/>
              </a:rPr>
              <a:t>o</a:t>
            </a:r>
            <a:r>
              <a:rPr lang="pt-BR" sz="8000">
                <a:solidFill>
                  <a:srgbClr val="C00000"/>
                </a:solidFill>
                <a:latin typeface="UOLtext" charset="0"/>
              </a:rPr>
              <a:t>brigado</a:t>
            </a:r>
            <a:r>
              <a:rPr lang="x-none" altLang="pt-BR" sz="8000">
                <a:solidFill>
                  <a:srgbClr val="C00000"/>
                </a:solidFill>
                <a:latin typeface="UOLtext" charset="0"/>
              </a:rPr>
              <a:t>!</a:t>
            </a:r>
            <a:endParaRPr lang="x-none" altLang="pt-BR" sz="80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x-none" altLang="pt-BR" sz="80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 b="1">
                <a:latin typeface="UOLtext" charset="0"/>
              </a:rPr>
              <a:t>co:lab</a:t>
            </a:r>
            <a:endParaRPr lang="x-none" altLang="pt-BR" sz="2000" b="1">
              <a:latin typeface="UOLtext" charset="0"/>
            </a:endParaRPr>
          </a:p>
          <a:p>
            <a:pPr marL="0" marR="0" lvl="0" indent="0" algn="ctr" rtl="0">
              <a:lnSpc>
                <a:spcPct val="19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>
                <a:latin typeface="UOLtext" charset="0"/>
              </a:rPr>
              <a:t>CO:MPARTILHAR + CO:LABORAR = </a:t>
            </a:r>
            <a:r>
              <a:rPr lang="x-none" altLang="pt-BR" sz="2000">
                <a:solidFill>
                  <a:srgbClr val="C00000"/>
                </a:solidFill>
                <a:latin typeface="UOLtext" charset="0"/>
              </a:rPr>
              <a:t>&lt;3</a:t>
            </a:r>
            <a:endParaRPr lang="x-none" altLang="pt-BR" sz="20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>
                <a:solidFill>
                  <a:srgbClr val="C00000"/>
                </a:solidFill>
                <a:latin typeface="UOLtext" charset="0"/>
              </a:rPr>
              <a:t>uol.com/colab</a:t>
            </a:r>
            <a:endParaRPr lang="x-none" altLang="pt-BR" sz="20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x-none" altLang="pt-BR" sz="2000">
                <a:solidFill>
                  <a:srgbClr val="C00000"/>
                </a:solidFill>
                <a:latin typeface="UOLtext" charset="0"/>
              </a:rPr>
              <a:t>l-colab</a:t>
            </a:r>
            <a:endParaRPr lang="x-none" altLang="pt-BR" sz="2000">
              <a:solidFill>
                <a:srgbClr val="C00000"/>
              </a:solidFill>
              <a:latin typeface="UOLtext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None/>
            </a:pP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  <a:latin typeface="UOLtext" charset="0"/>
              </a:rPr>
              <a:t>"Vocês nunca poderão entender nada do que criei. Eu sou Albert F *** ing Einstein e vocês são todos macacos que estão me</a:t>
            </a:r>
            <a:r>
              <a:rPr lang="x-none" altLang="pt-BR" sz="3600">
                <a:solidFill>
                  <a:srgbClr val="C00000"/>
                </a:solidFill>
                <a:latin typeface="UOLtext" charset="0"/>
              </a:rPr>
              <a:t>ch</a:t>
            </a:r>
            <a:r>
              <a:rPr lang="pt-BR" sz="3600">
                <a:solidFill>
                  <a:srgbClr val="C00000"/>
                </a:solidFill>
                <a:latin typeface="UOLtext" charset="0"/>
              </a:rPr>
              <a:t>endo na sujeira!".</a:t>
            </a:r>
            <a:endParaRPr>
              <a:latin typeface="UOLtext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95340" y="-3"/>
            <a:ext cx="92013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3489</Words>
  <Application>Kingsoft Office WPP</Application>
  <PresentationFormat/>
  <Paragraphs>194</Paragraphs>
  <Slides>60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11</vt:i4>
      </vt:variant>
      <vt:variant>
        <vt:lpstr>幻灯片标题</vt:lpstr>
      </vt:variant>
      <vt:variant>
        <vt:i4>60</vt:i4>
      </vt:variant>
    </vt:vector>
  </HeadingPairs>
  <TitlesOfParts>
    <vt:vector size="71" baseType="lpstr">
      <vt:lpstr>Office Theme</vt:lpstr>
      <vt:lpstr>Office Theme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carlohcs</cp:lastModifiedBy>
  <cp:revision>6</cp:revision>
  <dcterms:created xsi:type="dcterms:W3CDTF">2018-03-20T00:28:39Z</dcterms:created>
  <dcterms:modified xsi:type="dcterms:W3CDTF">2018-03-20T00:28:39Z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1046-10.1.0.5707</vt:lpwstr>
  </property>
</Properties>
</file>